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lvl1pPr algn="ctr" defTabSz="584200">
      <a:defRPr sz="3600">
        <a:latin typeface="Helvetica Light"/>
        <a:ea typeface="Helvetica Light"/>
        <a:cs typeface="Helvetica Light"/>
        <a:sym typeface="Helvetica Light"/>
      </a:defRPr>
    </a:lvl1pPr>
    <a:lvl2pPr indent="228600" algn="ctr" defTabSz="584200">
      <a:defRPr sz="3600">
        <a:latin typeface="Helvetica Light"/>
        <a:ea typeface="Helvetica Light"/>
        <a:cs typeface="Helvetica Light"/>
        <a:sym typeface="Helvetica Light"/>
      </a:defRPr>
    </a:lvl2pPr>
    <a:lvl3pPr indent="457200" algn="ctr" defTabSz="584200">
      <a:defRPr sz="3600">
        <a:latin typeface="Helvetica Light"/>
        <a:ea typeface="Helvetica Light"/>
        <a:cs typeface="Helvetica Light"/>
        <a:sym typeface="Helvetica Light"/>
      </a:defRPr>
    </a:lvl3pPr>
    <a:lvl4pPr indent="685800" algn="ctr" defTabSz="584200">
      <a:defRPr sz="3600">
        <a:latin typeface="Helvetica Light"/>
        <a:ea typeface="Helvetica Light"/>
        <a:cs typeface="Helvetica Light"/>
        <a:sym typeface="Helvetica Light"/>
      </a:defRPr>
    </a:lvl4pPr>
    <a:lvl5pPr indent="914400" algn="ctr" defTabSz="584200">
      <a:defRPr sz="3600">
        <a:latin typeface="Helvetica Light"/>
        <a:ea typeface="Helvetica Light"/>
        <a:cs typeface="Helvetica Light"/>
        <a:sym typeface="Helvetica Light"/>
      </a:defRPr>
    </a:lvl5pPr>
    <a:lvl6pPr indent="1143000" algn="ctr" defTabSz="584200">
      <a:defRPr sz="3600">
        <a:latin typeface="Helvetica Light"/>
        <a:ea typeface="Helvetica Light"/>
        <a:cs typeface="Helvetica Light"/>
        <a:sym typeface="Helvetica Light"/>
      </a:defRPr>
    </a:lvl6pPr>
    <a:lvl7pPr indent="1371600" algn="ctr" defTabSz="584200">
      <a:defRPr sz="3600">
        <a:latin typeface="Helvetica Light"/>
        <a:ea typeface="Helvetica Light"/>
        <a:cs typeface="Helvetica Light"/>
        <a:sym typeface="Helvetica Light"/>
      </a:defRPr>
    </a:lvl7pPr>
    <a:lvl8pPr indent="1600200" algn="ctr" defTabSz="584200">
      <a:defRPr sz="3600">
        <a:latin typeface="Helvetica Light"/>
        <a:ea typeface="Helvetica Light"/>
        <a:cs typeface="Helvetica Light"/>
        <a:sym typeface="Helvetica Light"/>
      </a:defRPr>
    </a:lvl8pPr>
    <a:lvl9pPr indent="1828800" algn="ctr" defTabSz="584200">
      <a:defRPr sz="3600"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/>
          </a:p>
        </c:rich>
      </c:tx>
      <c:layout/>
      <c:overlay val="1"/>
    </c:title>
    <c:autoTitleDeleted val="1"/>
    <c:plotArea>
      <c:layout>
        <c:manualLayout>
          <c:layoutTarget val="inner"/>
          <c:xMode val="edge"/>
          <c:yMode val="edge"/>
          <c:x val="0.005"/>
          <c:y val="0.005"/>
          <c:w val="1"/>
          <c:h val="1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 idx="0">
                  <c:v>percentage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explosion val="0"/>
            <c:spPr>
              <a:solidFill>
                <a:srgbClr val="D38C07">
                  <a:alpha val="8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explosion val="0"/>
            <c:spPr>
              <a:solidFill>
                <a:srgbClr val="D44906">
                  <a:alpha val="80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 lvl="0">
                    <a:def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defRPr>
                  </a:pPr>
                  <a:r>
                    <a:rPr b="0" i="0" strike="noStrike" sz="2600" u="none">
                      <a:solidFill>
                        <a:srgbClr val="FFFFFF"/>
                      </a:solidFill>
                      <a:effectLst>
                        <a:outerShdw sx="100000" sy="100000" kx="0" ky="0" algn="b" rotWithShape="0" blurRad="0" dist="38100" dir="2700000">
                          <a:srgbClr val="000000"/>
                        </a:outerShdw>
                      </a:effectLst>
                      <a:latin typeface="Helvetica Light"/>
                    </a:rPr>
                    <a:t/>
                  </a:r>
                </a:p>
              </c:txPr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#,##0%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Sheet1!$B$1:$C$1</c:f>
              <c:strCache>
                <c:ptCount val="2"/>
                <c:pt idx="0">
                  <c:v>Online</c:v>
                </c:pt>
                <c:pt idx="1">
                  <c:v>Offline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10.000000</c:v>
                </c:pt>
                <c:pt idx="1">
                  <c:v>90.000000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 lvl="0">
              <a:defRPr b="0" i="0" strike="noStrike" sz="2600" u="none">
                <a:solidFill>
                  <a:srgbClr val="000000"/>
                </a:solidFill>
                <a:effectLst/>
                <a:latin typeface="Helvetica Light"/>
              </a:defRPr>
            </a:pPr>
            <a:r>
              <a:rPr b="0" i="0" strike="noStrike" sz="2600" u="none">
                <a:solidFill>
                  <a:srgbClr val="000000"/>
                </a:solidFill>
                <a:effectLst/>
                <a:latin typeface="Helvetica Light"/>
              </a:rPr>
              <a:t>Online B2C Sales (bn $)</a:t>
            </a:r>
          </a:p>
        </c:rich>
      </c:tx>
      <c:layout>
        <c:manualLayout>
          <c:xMode val="edge"/>
          <c:yMode val="edge"/>
          <c:x val="0.005"/>
          <c:y val="0.005"/>
          <c:w val="1.06826"/>
          <c:h val="0.0591984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88113"/>
          <c:y val="0.0591984"/>
          <c:w val="0.811887"/>
          <c:h val="0.74367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 idx="0">
                  <c:v>Online B2C Sales (bn $)</c:v>
                </c:pt>
              </c:strCache>
            </c:strRef>
          </c:tx>
          <c:spPr>
            <a:solidFill>
              <a:srgbClr val="D38C07">
                <a:alpha val="80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 lvl="0"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defRPr>
                </a:pPr>
                <a:r>
                  <a: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b" rotWithShape="0" blurRad="0" dist="38100" dir="2700000">
                        <a:srgbClr val="000000"/>
                      </a:outerShdw>
                    </a:effectLst>
                    <a:latin typeface="Helvetica Light"/>
                  </a:rPr>
                  <a:t/>
                </a: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Sheet1!$A$2:$A$14</c:f>
              <c:strCache>
                <c:ptCount val="13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</c:strCache>
            </c:strRef>
          </c:cat>
          <c:val>
            <c:numRef>
              <c:f>Sheet1!$B$2:$B$14</c:f>
              <c:numCache>
                <c:ptCount val="13"/>
                <c:pt idx="0">
                  <c:v>72.000000</c:v>
                </c:pt>
                <c:pt idx="1">
                  <c:v>93.000000</c:v>
                </c:pt>
                <c:pt idx="2">
                  <c:v>117.000000</c:v>
                </c:pt>
                <c:pt idx="3">
                  <c:v>143.000000</c:v>
                </c:pt>
                <c:pt idx="4">
                  <c:v>171.000000</c:v>
                </c:pt>
                <c:pt idx="5">
                  <c:v>200.000000</c:v>
                </c:pt>
                <c:pt idx="6">
                  <c:v>214.000000</c:v>
                </c:pt>
                <c:pt idx="7">
                  <c:v>209.000000</c:v>
                </c:pt>
                <c:pt idx="8">
                  <c:v>228.000000</c:v>
                </c:pt>
                <c:pt idx="9">
                  <c:v>256.000000</c:v>
                </c:pt>
                <c:pt idx="10">
                  <c:v>289.000000</c:v>
                </c:pt>
                <c:pt idx="11">
                  <c:v>322.000000</c:v>
                </c:pt>
                <c:pt idx="12">
                  <c:v>359.000000</c:v>
                </c:pt>
              </c:numCache>
            </c:numRef>
          </c:val>
        </c:ser>
        <c:gapWidth val="40"/>
        <c:overlap val="-10"/>
        <c:axId val="0"/>
        <c:axId val="1"/>
      </c:barChart>
      <c:catAx>
        <c:axId val="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2000" u="none">
                <a:solidFill>
                  <a:srgbClr val="000000"/>
                </a:solidFill>
                <a:effectLst/>
                <a:latin typeface="PT Sans"/>
              </a:defRPr>
            </a:pPr>
          </a:p>
        </c:txPr>
        <c:crossAx val="1"/>
        <c:crosses val="autoZero"/>
        <c:auto val="1"/>
        <c:lblAlgn val="ctr"/>
        <c:noMultiLvlLbl val="1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b="0" i="0" strike="noStrike" sz="2000" u="none">
                <a:solidFill>
                  <a:srgbClr val="000000"/>
                </a:solidFill>
                <a:effectLst/>
                <a:latin typeface="Helvetica Light"/>
              </a:defRPr>
            </a:pPr>
          </a:p>
        </c:txPr>
        <c:crossAx val="0"/>
        <c:crosses val="autoZero"/>
        <c:crossBetween val="between"/>
        <c:majorUnit val="100"/>
        <c:minorUnit val="5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9685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792112" y="5626100"/>
            <a:ext cx="11420576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500"/>
            </a:lvl1pPr>
            <a:lvl2pPr marL="0" indent="228600" algn="ctr">
              <a:spcBef>
                <a:spcPts val="0"/>
              </a:spcBef>
              <a:buSzTx/>
              <a:buNone/>
              <a:defRPr sz="3500"/>
            </a:lvl2pPr>
            <a:lvl3pPr marL="0" indent="457200" algn="ctr">
              <a:spcBef>
                <a:spcPts val="0"/>
              </a:spcBef>
              <a:buSzTx/>
              <a:buNone/>
              <a:defRPr sz="3500"/>
            </a:lvl3pPr>
            <a:lvl4pPr marL="0" indent="685800" algn="ctr">
              <a:spcBef>
                <a:spcPts val="0"/>
              </a:spcBef>
              <a:buSzTx/>
              <a:buNone/>
              <a:defRPr sz="3500"/>
            </a:lvl4pPr>
            <a:lvl5pPr marL="0" indent="914400" algn="ctr">
              <a:spcBef>
                <a:spcPts val="0"/>
              </a:spcBef>
              <a:buSzTx/>
              <a:buNone/>
              <a:defRPr sz="3500"/>
            </a:lvl5pPr>
          </a:lstStyle>
          <a:p>
            <a:pPr lvl="0">
              <a:defRPr sz="1800"/>
            </a:pPr>
            <a:r>
              <a:rPr sz="3500"/>
              <a:t>Body Level One</a:t>
            </a:r>
            <a:endParaRPr sz="3500"/>
          </a:p>
          <a:p>
            <a:pPr lvl="1">
              <a:defRPr sz="1800"/>
            </a:pPr>
            <a:r>
              <a:rPr sz="3500"/>
              <a:t>Body Level Two</a:t>
            </a:r>
            <a:endParaRPr sz="3500"/>
          </a:p>
          <a:p>
            <a:pPr lvl="2">
              <a:defRPr sz="1800"/>
            </a:pPr>
            <a:r>
              <a:rPr sz="3500"/>
              <a:t>Body Level Three</a:t>
            </a:r>
            <a:endParaRPr sz="3500"/>
          </a:p>
          <a:p>
            <a:pPr lvl="3">
              <a:defRPr sz="1800"/>
            </a:pPr>
            <a:r>
              <a:rPr sz="3500"/>
              <a:t>Body Level Four</a:t>
            </a:r>
            <a:endParaRPr sz="3500"/>
          </a:p>
          <a:p>
            <a:pPr lvl="4">
              <a:defRPr sz="1800"/>
            </a:pPr>
            <a:r>
              <a:rPr sz="35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3B1F4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-3048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-304800" y="4762500"/>
            <a:ext cx="5334000" cy="4102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228600" algn="ctr">
              <a:spcBef>
                <a:spcPts val="0"/>
              </a:spcBef>
              <a:buSzTx/>
              <a:buNone/>
              <a:defRPr sz="2400"/>
            </a:lvl2pPr>
            <a:lvl3pPr marL="0" indent="457200" algn="ctr">
              <a:spcBef>
                <a:spcPts val="0"/>
              </a:spcBef>
              <a:buSzTx/>
              <a:buNone/>
              <a:defRPr sz="2400"/>
            </a:lvl3pPr>
            <a:lvl4pPr marL="0" indent="685800" algn="ctr">
              <a:spcBef>
                <a:spcPts val="0"/>
              </a:spcBef>
              <a:buSzTx/>
              <a:buNone/>
              <a:defRPr sz="2400"/>
            </a:lvl4pPr>
            <a:lvl5pPr marL="0" indent="914400" algn="ctr"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  <a:endParaRPr sz="2400"/>
          </a:p>
          <a:p>
            <a:pPr lvl="1">
              <a:defRPr sz="1800"/>
            </a:pPr>
            <a:r>
              <a:rPr sz="2400"/>
              <a:t>Body Level Two</a:t>
            </a:r>
            <a:endParaRPr sz="2400"/>
          </a:p>
          <a:p>
            <a:pPr lvl="2">
              <a:defRPr sz="1800"/>
            </a:pPr>
            <a:r>
              <a:rPr sz="2400"/>
              <a:t>Body Level Three</a:t>
            </a:r>
            <a:endParaRPr sz="2400"/>
          </a:p>
          <a:p>
            <a:pPr lvl="3">
              <a:defRPr sz="1800"/>
            </a:pPr>
            <a:r>
              <a:rPr sz="2400"/>
              <a:t>Body Level Four</a:t>
            </a:r>
            <a:endParaRPr sz="2400"/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har char="•"/>
            </a:lvl1pPr>
            <a:lvl2pPr marL="685800" indent="-342900">
              <a:spcBef>
                <a:spcPts val="3200"/>
              </a:spcBef>
              <a:buChar char="•"/>
            </a:lvl2pPr>
            <a:lvl3pPr marL="1028700" indent="-342900">
              <a:spcBef>
                <a:spcPts val="3200"/>
              </a:spcBef>
              <a:buChar char="•"/>
            </a:lvl3pPr>
            <a:lvl4pPr marL="1371600" indent="-342900">
              <a:spcBef>
                <a:spcPts val="3200"/>
              </a:spcBef>
              <a:buChar char="•"/>
            </a:lvl4pPr>
            <a:lvl5pPr marL="1714500" indent="-342900">
              <a:spcBef>
                <a:spcPts val="3200"/>
              </a:spcBef>
              <a:buChar char="•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 anchor="ctr"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1pPr>
      <a:lvl2pPr indent="2286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2pPr>
      <a:lvl3pPr indent="4572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3pPr>
      <a:lvl4pPr indent="6858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4pPr>
      <a:lvl5pPr indent="9144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5pPr>
      <a:lvl6pPr indent="11430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6pPr>
      <a:lvl7pPr indent="13716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7pPr>
      <a:lvl8pPr indent="16002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8pPr>
      <a:lvl9pPr indent="1828800" algn="ctr" defTabSz="584200">
        <a:defRPr b="1" sz="7700">
          <a:solidFill>
            <a:srgbClr val="3B1F4E"/>
          </a:solidFill>
          <a:latin typeface="+mn-lt"/>
          <a:ea typeface="+mn-ea"/>
          <a:cs typeface="+mn-cs"/>
          <a:sym typeface="PT Sans"/>
        </a:defRPr>
      </a:lvl9pPr>
    </p:titleStyle>
    <p:bodyStyle>
      <a:lvl1pPr marL="444500" indent="-444500" defTabSz="584200">
        <a:spcBef>
          <a:spcPts val="4200"/>
        </a:spcBef>
        <a:buSzPct val="75000"/>
        <a:buChar char="‣"/>
        <a:defRPr sz="2800">
          <a:latin typeface="+mn-lt"/>
          <a:ea typeface="+mn-ea"/>
          <a:cs typeface="+mn-cs"/>
          <a:sym typeface="PT Sans"/>
        </a:defRPr>
      </a:lvl1pPr>
      <a:lvl2pPr marL="790222" indent="-345722" defTabSz="584200">
        <a:spcBef>
          <a:spcPts val="4200"/>
        </a:spcBef>
        <a:buSzPct val="75000"/>
        <a:buChar char="‣"/>
        <a:defRPr sz="2800">
          <a:latin typeface="+mn-lt"/>
          <a:ea typeface="+mn-ea"/>
          <a:cs typeface="+mn-cs"/>
          <a:sym typeface="PT Sans"/>
        </a:defRPr>
      </a:lvl2pPr>
      <a:lvl3pPr marL="1234722" indent="-345722" defTabSz="584200">
        <a:spcBef>
          <a:spcPts val="4200"/>
        </a:spcBef>
        <a:buSzPct val="75000"/>
        <a:buChar char="‣"/>
        <a:defRPr sz="2800">
          <a:latin typeface="+mn-lt"/>
          <a:ea typeface="+mn-ea"/>
          <a:cs typeface="+mn-cs"/>
          <a:sym typeface="PT Sans"/>
        </a:defRPr>
      </a:lvl3pPr>
      <a:lvl4pPr marL="1679222" indent="-345722" defTabSz="584200">
        <a:spcBef>
          <a:spcPts val="4200"/>
        </a:spcBef>
        <a:buSzPct val="75000"/>
        <a:buChar char="‣"/>
        <a:defRPr sz="2800">
          <a:latin typeface="+mn-lt"/>
          <a:ea typeface="+mn-ea"/>
          <a:cs typeface="+mn-cs"/>
          <a:sym typeface="PT Sans"/>
        </a:defRPr>
      </a:lvl4pPr>
      <a:lvl5pPr marL="2123722" indent="-345722" defTabSz="584200">
        <a:spcBef>
          <a:spcPts val="4200"/>
        </a:spcBef>
        <a:buSzPct val="75000"/>
        <a:buChar char="‣"/>
        <a:defRPr sz="2800">
          <a:latin typeface="+mn-lt"/>
          <a:ea typeface="+mn-ea"/>
          <a:cs typeface="+mn-cs"/>
          <a:sym typeface="PT Sans"/>
        </a:defRPr>
      </a:lvl5pPr>
      <a:lvl6pPr marL="2568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PT Sans"/>
        </a:defRPr>
      </a:lvl6pPr>
      <a:lvl7pPr marL="3012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PT Sans"/>
        </a:defRPr>
      </a:lvl7pPr>
      <a:lvl8pPr marL="34572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PT Sans"/>
        </a:defRPr>
      </a:lvl8pPr>
      <a:lvl9pPr marL="3901722" indent="-345722" defTabSz="584200">
        <a:spcBef>
          <a:spcPts val="4200"/>
        </a:spcBef>
        <a:buSzPct val="75000"/>
        <a:buChar char="•"/>
        <a:defRPr sz="2800">
          <a:latin typeface="+mn-lt"/>
          <a:ea typeface="+mn-ea"/>
          <a:cs typeface="+mn-cs"/>
          <a:sym typeface="PT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2802632"/>
            <a:ext cx="10464800" cy="2467868"/>
          </a:xfrm>
          <a:prstGeom prst="rect">
            <a:avLst/>
          </a:prstGeom>
        </p:spPr>
        <p:txBody>
          <a:bodyPr/>
          <a:lstStyle>
            <a:lvl1pPr>
              <a:defRPr spc="1617"/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617" sz="7700">
                <a:solidFill>
                  <a:srgbClr val="3B1F4E"/>
                </a:solidFill>
              </a:rPr>
              <a:t>BREADCRUMBS/</a:t>
            </a:r>
          </a:p>
        </p:txBody>
      </p:sp>
      <p:sp>
        <p:nvSpPr>
          <p:cNvPr id="33" name="Shape 33"/>
          <p:cNvSpPr/>
          <p:nvPr/>
        </p:nvSpPr>
        <p:spPr>
          <a:xfrm>
            <a:off x="2995662" y="5573067"/>
            <a:ext cx="7013476" cy="660153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100"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sz="1800"/>
            </a:pPr>
            <a:r>
              <a:rPr sz="3100"/>
              <a:t>Your Online Shopping Companion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03692" y="889000"/>
            <a:ext cx="1139741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7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700">
                <a:solidFill>
                  <a:srgbClr val="3B1F4E"/>
                </a:solidFill>
              </a:rPr>
              <a:t>What are some alternatives?</a:t>
            </a:r>
          </a:p>
        </p:txBody>
      </p:sp>
      <p:sp>
        <p:nvSpPr>
          <p:cNvPr id="99" name="Shape 99"/>
          <p:cNvSpPr/>
          <p:nvPr/>
        </p:nvSpPr>
        <p:spPr>
          <a:xfrm>
            <a:off x="2491727" y="3247579"/>
            <a:ext cx="9670238" cy="924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2700">
                <a:latin typeface="+mn-lt"/>
                <a:ea typeface="+mn-ea"/>
                <a:cs typeface="+mn-cs"/>
                <a:sym typeface="PT Sans"/>
              </a:rPr>
              <a:t>wish lists</a:t>
            </a:r>
            <a:endParaRPr b="1" sz="27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700">
                <a:latin typeface="+mn-lt"/>
                <a:ea typeface="+mn-ea"/>
                <a:cs typeface="+mn-cs"/>
                <a:sym typeface="PT Sans"/>
              </a:rPr>
              <a:t>wish lists, recently viewed, shopping cart built into shopping sites</a:t>
            </a:r>
          </a:p>
        </p:txBody>
      </p:sp>
      <p:sp>
        <p:nvSpPr>
          <p:cNvPr id="100" name="Shape 100"/>
          <p:cNvSpPr/>
          <p:nvPr/>
        </p:nvSpPr>
        <p:spPr>
          <a:xfrm>
            <a:off x="2491727" y="4781526"/>
            <a:ext cx="7131064" cy="924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2700">
                <a:latin typeface="+mn-lt"/>
                <a:ea typeface="+mn-ea"/>
                <a:cs typeface="+mn-cs"/>
                <a:sym typeface="PT Sans"/>
              </a:rPr>
              <a:t>bookmarking tools</a:t>
            </a:r>
            <a:endParaRPr b="1" sz="27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700">
                <a:latin typeface="+mn-lt"/>
                <a:ea typeface="+mn-ea"/>
                <a:cs typeface="+mn-cs"/>
                <a:sym typeface="PT Sans"/>
              </a:rPr>
              <a:t>browser bookmark bar, Evernote web clipper, etc</a:t>
            </a:r>
          </a:p>
        </p:txBody>
      </p:sp>
      <p:sp>
        <p:nvSpPr>
          <p:cNvPr id="101" name="Shape 101"/>
          <p:cNvSpPr/>
          <p:nvPr/>
        </p:nvSpPr>
        <p:spPr>
          <a:xfrm>
            <a:off x="2491727" y="6315473"/>
            <a:ext cx="4217785" cy="924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2700">
                <a:latin typeface="+mn-lt"/>
                <a:ea typeface="+mn-ea"/>
                <a:cs typeface="+mn-cs"/>
                <a:sym typeface="PT Sans"/>
              </a:rPr>
              <a:t>price comparison tools</a:t>
            </a:r>
            <a:endParaRPr b="1" sz="27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700">
                <a:latin typeface="+mn-lt"/>
                <a:ea typeface="+mn-ea"/>
                <a:cs typeface="+mn-cs"/>
                <a:sym typeface="PT Sans"/>
              </a:rPr>
              <a:t>Pricewatch, Pricegrabber, etc</a:t>
            </a:r>
          </a:p>
        </p:txBody>
      </p:sp>
      <p:pic>
        <p:nvPicPr>
          <p:cNvPr id="10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2835" y="3177753"/>
            <a:ext cx="1064048" cy="106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835" y="4711700"/>
            <a:ext cx="1064048" cy="1064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2835" y="6245646"/>
            <a:ext cx="1064048" cy="1064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Untitled-1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0268" y="1265971"/>
            <a:ext cx="6967464" cy="671715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711200" y="876299"/>
            <a:ext cx="4994603" cy="1556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400">
                <a:latin typeface="+mn-lt"/>
                <a:ea typeface="+mn-ea"/>
                <a:cs typeface="+mn-cs"/>
                <a:sym typeface="PT Sans"/>
              </a:rPr>
              <a:t>wish lists</a:t>
            </a:r>
            <a:endParaRPr b="1" sz="34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900">
                <a:latin typeface="+mn-lt"/>
                <a:ea typeface="+mn-ea"/>
                <a:cs typeface="+mn-cs"/>
                <a:sym typeface="PT Sans"/>
              </a:rPr>
              <a:t>wish lists, recently viewed, shopping cart</a:t>
            </a:r>
          </a:p>
        </p:txBody>
      </p:sp>
      <p:sp>
        <p:nvSpPr>
          <p:cNvPr id="108" name="Shape 108"/>
          <p:cNvSpPr/>
          <p:nvPr/>
        </p:nvSpPr>
        <p:spPr>
          <a:xfrm>
            <a:off x="7358260" y="3992908"/>
            <a:ext cx="2512257" cy="1936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061" y="2494"/>
                </a:moveTo>
                <a:lnTo>
                  <a:pt x="0" y="4495"/>
                </a:lnTo>
                <a:lnTo>
                  <a:pt x="9433" y="21600"/>
                </a:lnTo>
                <a:lnTo>
                  <a:pt x="21476" y="16350"/>
                </a:lnTo>
                <a:lnTo>
                  <a:pt x="21600" y="4902"/>
                </a:lnTo>
                <a:lnTo>
                  <a:pt x="17670" y="0"/>
                </a:lnTo>
                <a:lnTo>
                  <a:pt x="15061" y="2494"/>
                </a:lnTo>
                <a:close/>
              </a:path>
            </a:pathLst>
          </a:cu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Untitled-1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0268" y="1265971"/>
            <a:ext cx="6967464" cy="6717153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Shape 111"/>
          <p:cNvSpPr/>
          <p:nvPr/>
        </p:nvSpPr>
        <p:spPr>
          <a:xfrm>
            <a:off x="706484" y="872814"/>
            <a:ext cx="5824147" cy="1556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400">
                <a:latin typeface="+mn-lt"/>
                <a:ea typeface="+mn-ea"/>
                <a:cs typeface="+mn-cs"/>
                <a:sym typeface="PT Sans"/>
              </a:rPr>
              <a:t>bookmarking tools</a:t>
            </a:r>
            <a:endParaRPr b="1" sz="34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900">
                <a:latin typeface="+mn-lt"/>
                <a:ea typeface="+mn-ea"/>
                <a:cs typeface="+mn-cs"/>
                <a:sym typeface="PT Sans"/>
              </a:rPr>
              <a:t>browser bookmark bar, evernote web clipper, etc</a:t>
            </a:r>
          </a:p>
        </p:txBody>
      </p:sp>
      <p:sp>
        <p:nvSpPr>
          <p:cNvPr id="112" name="Shape 112"/>
          <p:cNvSpPr/>
          <p:nvPr/>
        </p:nvSpPr>
        <p:spPr>
          <a:xfrm>
            <a:off x="8309867" y="2349448"/>
            <a:ext cx="2002223" cy="3774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049" y="8933"/>
                </a:moveTo>
                <a:lnTo>
                  <a:pt x="3152" y="11710"/>
                </a:lnTo>
                <a:lnTo>
                  <a:pt x="0" y="21600"/>
                </a:lnTo>
                <a:lnTo>
                  <a:pt x="16841" y="17650"/>
                </a:lnTo>
                <a:lnTo>
                  <a:pt x="13422" y="11720"/>
                </a:lnTo>
                <a:lnTo>
                  <a:pt x="21600" y="0"/>
                </a:lnTo>
                <a:lnTo>
                  <a:pt x="6049" y="8933"/>
                </a:lnTo>
                <a:close/>
              </a:path>
            </a:pathLst>
          </a:cu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Untitled-1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0268" y="1265971"/>
            <a:ext cx="6967464" cy="6717153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/>
        </p:nvSpPr>
        <p:spPr>
          <a:xfrm>
            <a:off x="711200" y="876299"/>
            <a:ext cx="4386961" cy="103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3400">
                <a:latin typeface="+mn-lt"/>
                <a:ea typeface="+mn-ea"/>
                <a:cs typeface="+mn-cs"/>
                <a:sym typeface="PT Sans"/>
              </a:rPr>
              <a:t>price comparison tools</a:t>
            </a:r>
            <a:endParaRPr b="1" sz="3400"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400">
                <a:latin typeface="+mn-lt"/>
                <a:ea typeface="+mn-ea"/>
                <a:cs typeface="+mn-cs"/>
                <a:sym typeface="PT Sans"/>
              </a:rPr>
              <a:t>pricewatch, pricegrabber, etc</a:t>
            </a:r>
          </a:p>
        </p:txBody>
      </p:sp>
      <p:sp>
        <p:nvSpPr>
          <p:cNvPr id="116" name="Shape 116"/>
          <p:cNvSpPr/>
          <p:nvPr/>
        </p:nvSpPr>
        <p:spPr>
          <a:xfrm>
            <a:off x="7521971" y="2327372"/>
            <a:ext cx="2798453" cy="3645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76" y="9814"/>
                </a:moveTo>
                <a:lnTo>
                  <a:pt x="0" y="12177"/>
                </a:lnTo>
                <a:lnTo>
                  <a:pt x="10439" y="16276"/>
                </a:lnTo>
                <a:lnTo>
                  <a:pt x="21034" y="21600"/>
                </a:lnTo>
                <a:lnTo>
                  <a:pt x="20647" y="12471"/>
                </a:lnTo>
                <a:lnTo>
                  <a:pt x="21600" y="0"/>
                </a:lnTo>
                <a:lnTo>
                  <a:pt x="11376" y="9814"/>
                </a:lnTo>
                <a:close/>
              </a:path>
            </a:pathLst>
          </a:cu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Untitled-1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0268" y="1265971"/>
            <a:ext cx="6967464" cy="671715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/>
        </p:nvSpPr>
        <p:spPr>
          <a:xfrm>
            <a:off x="711200" y="876299"/>
            <a:ext cx="3358782" cy="1385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 sz="4100">
                <a:solidFill>
                  <a:srgbClr val="3B1F4E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100">
                <a:solidFill>
                  <a:srgbClr val="3B1F4E"/>
                </a:solidFill>
              </a:rPr>
              <a:t>Breadcrumbs/</a:t>
            </a:r>
            <a:endParaRPr b="1" sz="4100">
              <a:solidFill>
                <a:srgbClr val="3B1F4E"/>
              </a:solidFill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7479506" y="2400548"/>
            <a:ext cx="3655752" cy="4251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907" y="0"/>
                </a:moveTo>
                <a:lnTo>
                  <a:pt x="0" y="10136"/>
                </a:lnTo>
                <a:lnTo>
                  <a:pt x="3505" y="21600"/>
                </a:lnTo>
                <a:lnTo>
                  <a:pt x="18402" y="21259"/>
                </a:lnTo>
                <a:lnTo>
                  <a:pt x="21600" y="10145"/>
                </a:lnTo>
                <a:lnTo>
                  <a:pt x="14847" y="2513"/>
                </a:lnTo>
                <a:lnTo>
                  <a:pt x="2907" y="0"/>
                </a:lnTo>
                <a:close/>
              </a:path>
            </a:pathLst>
          </a:cu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1101307" y="889000"/>
            <a:ext cx="1080218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Market Opportunities</a:t>
            </a:r>
          </a:p>
        </p:txBody>
      </p:sp>
      <p:graphicFrame>
        <p:nvGraphicFramePr>
          <p:cNvPr id="124" name="Chart 124"/>
          <p:cNvGraphicFramePr/>
          <p:nvPr/>
        </p:nvGraphicFramePr>
        <p:xfrm>
          <a:off x="7505700" y="2813065"/>
          <a:ext cx="3759200" cy="37592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25" name="Chart 125"/>
          <p:cNvGraphicFramePr/>
          <p:nvPr/>
        </p:nvGraphicFramePr>
        <p:xfrm>
          <a:off x="2075465" y="2476838"/>
          <a:ext cx="3332416" cy="506725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26" name="Shape 126"/>
          <p:cNvSpPr/>
          <p:nvPr/>
        </p:nvSpPr>
        <p:spPr>
          <a:xfrm>
            <a:off x="7551585" y="7130997"/>
            <a:ext cx="3667430" cy="1330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200"/>
              </a:spcBef>
              <a:defRPr b="1" sz="2700"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b="0" sz="1800"/>
            </a:pPr>
            <a:r>
              <a:rPr b="1" sz="2700"/>
              <a:t>transactions still offline</a:t>
            </a:r>
            <a:endParaRPr b="1" sz="2700"/>
          </a:p>
        </p:txBody>
      </p:sp>
      <p:sp>
        <p:nvSpPr>
          <p:cNvPr id="127" name="Shape 127"/>
          <p:cNvSpPr/>
          <p:nvPr/>
        </p:nvSpPr>
        <p:spPr>
          <a:xfrm>
            <a:off x="8168106" y="4003466"/>
            <a:ext cx="2434388" cy="17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0900">
                <a:solidFill>
                  <a:srgbClr val="FFFFFF"/>
                </a:solidFill>
              </a:rPr>
              <a:t>90%</a:t>
            </a:r>
          </a:p>
        </p:txBody>
      </p:sp>
      <p:sp>
        <p:nvSpPr>
          <p:cNvPr id="128" name="Shape 128"/>
          <p:cNvSpPr/>
          <p:nvPr/>
        </p:nvSpPr>
        <p:spPr>
          <a:xfrm>
            <a:off x="1690560" y="8614220"/>
            <a:ext cx="9623680" cy="55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F3F4F6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3F4F6"/>
                </a:solidFill>
              </a:rPr>
              <a:t>We target online shoppers who buy from different sources.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505785" y="7823100"/>
            <a:ext cx="11637950" cy="444158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505785" y="7356779"/>
            <a:ext cx="11637950" cy="429497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505786" y="6897961"/>
            <a:ext cx="11637949" cy="429497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3" name="Shape 133"/>
          <p:cNvSpPr/>
          <p:nvPr/>
        </p:nvSpPr>
        <p:spPr>
          <a:xfrm>
            <a:off x="2093348" y="1371600"/>
            <a:ext cx="8818104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952500" y="9271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Revenue Streams</a:t>
            </a:r>
          </a:p>
        </p:txBody>
      </p:sp>
      <p:grpSp>
        <p:nvGrpSpPr>
          <p:cNvPr id="141" name="Group 141"/>
          <p:cNvGrpSpPr/>
          <p:nvPr/>
        </p:nvGrpSpPr>
        <p:grpSpPr>
          <a:xfrm>
            <a:off x="2006759" y="3424723"/>
            <a:ext cx="10177017" cy="3182380"/>
            <a:chOff x="0" y="0"/>
            <a:chExt cx="10177016" cy="3182379"/>
          </a:xfrm>
        </p:grpSpPr>
        <p:sp>
          <p:nvSpPr>
            <p:cNvPr id="135" name="Shape 135"/>
            <p:cNvSpPr/>
            <p:nvPr/>
          </p:nvSpPr>
          <p:spPr>
            <a:xfrm>
              <a:off x="0" y="0"/>
              <a:ext cx="3182380" cy="318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B1F4E">
                <a:alpha val="787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497318" y="0"/>
              <a:ext cx="3182380" cy="318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F327C">
                <a:alpha val="79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96529" y="1080206"/>
              <a:ext cx="2589321" cy="102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1" sz="28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DCDEE0"/>
                  </a:solidFill>
                </a:rPr>
                <a:t>Affiliate Programs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3793848" y="1080206"/>
              <a:ext cx="2589321" cy="102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1" sz="28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DCDEE0"/>
                  </a:solidFill>
                </a:rPr>
                <a:t>Online Shopping Data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6994636" y="0"/>
              <a:ext cx="3182381" cy="3182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D6192">
                <a:alpha val="79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7291166" y="1080206"/>
              <a:ext cx="2589321" cy="10219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1" sz="28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2800">
                  <a:solidFill>
                    <a:srgbClr val="DCDEE0"/>
                  </a:solidFill>
                </a:rPr>
                <a:t>Advertisement</a:t>
              </a:r>
            </a:p>
          </p:txBody>
        </p:sp>
      </p:grpSp>
      <p:sp>
        <p:nvSpPr>
          <p:cNvPr id="142" name="Shape 142"/>
          <p:cNvSpPr/>
          <p:nvPr/>
        </p:nvSpPr>
        <p:spPr>
          <a:xfrm>
            <a:off x="769588" y="6861825"/>
            <a:ext cx="1361822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r">
              <a:defRPr sz="1800"/>
            </a:pPr>
            <a:r>
              <a:rPr b="1" baseline="36363" sz="2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est. revenue</a:t>
            </a:r>
            <a:endParaRPr b="1" baseline="36363" sz="2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algn="r">
              <a:defRPr sz="1800"/>
            </a:pPr>
            <a:r>
              <a:rPr b="1" baseline="36363" sz="2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feasibility</a:t>
            </a:r>
            <a:endParaRPr b="1" baseline="36363" sz="2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algn="r">
              <a:defRPr sz="1800"/>
            </a:pPr>
            <a:r>
              <a:rPr b="1" baseline="36363" sz="22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scalability</a:t>
            </a:r>
            <a:endParaRPr b="1" baseline="36363" sz="22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2937770" y="6861825"/>
            <a:ext cx="1539241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5% of sales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feasible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scalable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6401085" y="6861825"/>
            <a:ext cx="1388365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tbd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feasibility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scalability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9805181" y="6861825"/>
            <a:ext cx="1609929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est. revenue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feasibility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scalability</a:t>
            </a:r>
            <a:endParaRPr baseline="36363"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531123" y="4062933"/>
            <a:ext cx="12052190" cy="2978150"/>
          </a:xfrm>
          <a:prstGeom prst="rect">
            <a:avLst/>
          </a:prstGeom>
          <a:solidFill>
            <a:srgbClr val="773F9B">
              <a:alpha val="35992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>
                <a:solidFill>
                  <a:srgbClr val="FFFFFF"/>
                </a:solidFill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531124" y="3161233"/>
            <a:ext cx="12052189" cy="787401"/>
          </a:xfrm>
          <a:prstGeom prst="rect">
            <a:avLst/>
          </a:prstGeom>
          <a:solidFill>
            <a:srgbClr val="B36AE2">
              <a:alpha val="4014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49" name="Shape 149"/>
          <p:cNvSpPr/>
          <p:nvPr/>
        </p:nvSpPr>
        <p:spPr>
          <a:xfrm>
            <a:off x="2395717" y="13462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50" name="Shape 150"/>
          <p:cNvSpPr/>
          <p:nvPr>
            <p:ph type="title"/>
          </p:nvPr>
        </p:nvSpPr>
        <p:spPr>
          <a:xfrm>
            <a:off x="1825600" y="901700"/>
            <a:ext cx="9353600" cy="21590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Timeline</a:t>
            </a:r>
          </a:p>
        </p:txBody>
      </p:sp>
      <p:sp>
        <p:nvSpPr>
          <p:cNvPr id="151" name="Shape 151"/>
          <p:cNvSpPr/>
          <p:nvPr/>
        </p:nvSpPr>
        <p:spPr>
          <a:xfrm>
            <a:off x="4555972" y="3239237"/>
            <a:ext cx="895656" cy="63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3B1F4E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3B1F4E"/>
                </a:solidFill>
              </a:rPr>
              <a:t>April</a:t>
            </a:r>
          </a:p>
        </p:txBody>
      </p:sp>
      <p:sp>
        <p:nvSpPr>
          <p:cNvPr id="152" name="Shape 152"/>
          <p:cNvSpPr/>
          <p:nvPr/>
        </p:nvSpPr>
        <p:spPr>
          <a:xfrm>
            <a:off x="7717091" y="3239237"/>
            <a:ext cx="789586" cy="63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3B1F4E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3B1F4E"/>
                </a:solidFill>
              </a:rPr>
              <a:t>May</a:t>
            </a:r>
          </a:p>
        </p:txBody>
      </p:sp>
      <p:sp>
        <p:nvSpPr>
          <p:cNvPr id="153" name="Shape 153"/>
          <p:cNvSpPr/>
          <p:nvPr/>
        </p:nvSpPr>
        <p:spPr>
          <a:xfrm>
            <a:off x="10499572" y="3239237"/>
            <a:ext cx="851308" cy="63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3B1F4E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3B1F4E"/>
                </a:solidFill>
              </a:rPr>
              <a:t>June</a:t>
            </a:r>
          </a:p>
        </p:txBody>
      </p:sp>
      <p:sp>
        <p:nvSpPr>
          <p:cNvPr id="154" name="Shape 154"/>
          <p:cNvSpPr/>
          <p:nvPr/>
        </p:nvSpPr>
        <p:spPr>
          <a:xfrm>
            <a:off x="3714902" y="4379366"/>
            <a:ext cx="3058263" cy="1430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Chrome Store launch;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Private launch event;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Social media launch</a:t>
            </a:r>
          </a:p>
        </p:txBody>
      </p:sp>
      <p:sp>
        <p:nvSpPr>
          <p:cNvPr id="155" name="Shape 155"/>
          <p:cNvSpPr/>
          <p:nvPr/>
        </p:nvSpPr>
        <p:spPr>
          <a:xfrm>
            <a:off x="6825336" y="4379366"/>
            <a:ext cx="2799563" cy="188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Bug fixes (feedback);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Friends and family invites</a:t>
            </a:r>
          </a:p>
        </p:txBody>
      </p:sp>
      <p:sp>
        <p:nvSpPr>
          <p:cNvPr id="156" name="Shape 156"/>
          <p:cNvSpPr/>
          <p:nvPr/>
        </p:nvSpPr>
        <p:spPr>
          <a:xfrm>
            <a:off x="9677070" y="4379366"/>
            <a:ext cx="2831796" cy="2345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Publicly listed on Chrome Store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Supporting more sites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Marketing</a:t>
            </a:r>
          </a:p>
        </p:txBody>
      </p:sp>
      <p:sp>
        <p:nvSpPr>
          <p:cNvPr id="157" name="Shape 157"/>
          <p:cNvSpPr/>
          <p:nvPr/>
        </p:nvSpPr>
        <p:spPr>
          <a:xfrm>
            <a:off x="666902" y="4379366"/>
            <a:ext cx="3058263" cy="1430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Chrome Store launch;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Private launch event;</a:t>
            </a:r>
            <a:endParaRPr sz="2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marL="228600" indent="-228600" algn="l">
              <a:buSzPct val="100000"/>
              <a:buChar char="‣"/>
              <a:defRPr sz="1800"/>
            </a:pPr>
            <a:r>
              <a:rPr sz="2800">
                <a:latin typeface="PT Sans Narrow"/>
                <a:ea typeface="PT Sans Narrow"/>
                <a:cs typeface="PT Sans Narrow"/>
                <a:sym typeface="PT Sans Narrow"/>
              </a:rPr>
              <a:t>Social media launch</a:t>
            </a:r>
          </a:p>
        </p:txBody>
      </p:sp>
      <p:sp>
        <p:nvSpPr>
          <p:cNvPr id="158" name="Shape 158"/>
          <p:cNvSpPr/>
          <p:nvPr/>
        </p:nvSpPr>
        <p:spPr>
          <a:xfrm>
            <a:off x="1643050" y="3246120"/>
            <a:ext cx="1105967" cy="63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3B1F4E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3B1F4E"/>
                </a:solidFill>
              </a:rPr>
              <a:t>March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/>
        </p:nvSpPr>
        <p:spPr>
          <a:xfrm>
            <a:off x="3075415" y="889000"/>
            <a:ext cx="7012174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Next Steps</a:t>
            </a:r>
          </a:p>
        </p:txBody>
      </p:sp>
      <p:sp>
        <p:nvSpPr>
          <p:cNvPr id="162" name="Shape 162"/>
          <p:cNvSpPr/>
          <p:nvPr/>
        </p:nvSpPr>
        <p:spPr>
          <a:xfrm>
            <a:off x="5285254" y="6831186"/>
            <a:ext cx="4838522" cy="1971479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Explore m-commerce opportunities</a:t>
            </a:r>
          </a:p>
        </p:txBody>
      </p:sp>
      <p:grpSp>
        <p:nvGrpSpPr>
          <p:cNvPr id="165" name="Group 165"/>
          <p:cNvGrpSpPr/>
          <p:nvPr/>
        </p:nvGrpSpPr>
        <p:grpSpPr>
          <a:xfrm>
            <a:off x="3048604" y="2658027"/>
            <a:ext cx="1971996" cy="1971995"/>
            <a:chOff x="0" y="0"/>
            <a:chExt cx="1971994" cy="1971994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1971995" cy="197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B1F4E">
                <a:alpha val="78717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183747" y="226614"/>
              <a:ext cx="1604500" cy="1518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1" sz="10800">
                  <a:solidFill>
                    <a:srgbClr val="DCDEE0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10800">
                  <a:solidFill>
                    <a:srgbClr val="DCDEE0"/>
                  </a:solidFill>
                </a:rPr>
                <a:t>$</a:t>
              </a:r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3048604" y="4767102"/>
            <a:ext cx="1971996" cy="1971995"/>
            <a:chOff x="0" y="0"/>
            <a:chExt cx="1971994" cy="197199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971995" cy="197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5F327C">
                <a:alpha val="79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67" name="pasted-image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71485" y="271484"/>
              <a:ext cx="1429025" cy="14290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1" name="Group 171"/>
          <p:cNvGrpSpPr/>
          <p:nvPr/>
        </p:nvGrpSpPr>
        <p:grpSpPr>
          <a:xfrm>
            <a:off x="3048604" y="6876178"/>
            <a:ext cx="1971996" cy="1971995"/>
            <a:chOff x="0" y="0"/>
            <a:chExt cx="1971994" cy="1971994"/>
          </a:xfrm>
        </p:grpSpPr>
        <p:sp>
          <p:nvSpPr>
            <p:cNvPr id="169" name="Shape 169"/>
            <p:cNvSpPr/>
            <p:nvPr/>
          </p:nvSpPr>
          <p:spPr>
            <a:xfrm>
              <a:off x="0" y="0"/>
              <a:ext cx="1971995" cy="1971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7D6192">
                <a:alpha val="794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70" name="pasted-image-small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9256" y="317179"/>
              <a:ext cx="1133511" cy="1337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72" name="Shape 172"/>
          <p:cNvSpPr/>
          <p:nvPr/>
        </p:nvSpPr>
        <p:spPr>
          <a:xfrm>
            <a:off x="5285254" y="4749219"/>
            <a:ext cx="4833679" cy="1971479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Integrate more sites</a:t>
            </a:r>
          </a:p>
        </p:txBody>
      </p:sp>
      <p:sp>
        <p:nvSpPr>
          <p:cNvPr id="173" name="Shape 173"/>
          <p:cNvSpPr/>
          <p:nvPr/>
        </p:nvSpPr>
        <p:spPr>
          <a:xfrm>
            <a:off x="5285254" y="2667252"/>
            <a:ext cx="4838522" cy="1971479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0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Add affiliate programs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Thank you!</a:t>
            </a:r>
          </a:p>
        </p:txBody>
      </p:sp>
      <p:sp>
        <p:nvSpPr>
          <p:cNvPr id="176" name="Shape 1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500"/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png"/>
          <p:cNvPicPr/>
          <p:nvPr/>
        </p:nvPicPr>
        <p:blipFill>
          <a:blip r:embed="rId2">
            <a:extLst/>
          </a:blip>
          <a:srcRect l="0" t="45" r="0" b="45"/>
          <a:stretch>
            <a:fillRect/>
          </a:stretch>
        </p:blipFill>
        <p:spPr>
          <a:xfrm>
            <a:off x="6368454" y="4922242"/>
            <a:ext cx="3747841" cy="3744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/>
          <p:nvPr/>
        </p:nvPicPr>
        <p:blipFill>
          <a:blip r:embed="rId3">
            <a:extLst/>
          </a:blip>
          <a:srcRect l="0" t="45" r="0" b="45"/>
          <a:stretch>
            <a:fillRect/>
          </a:stretch>
        </p:blipFill>
        <p:spPr>
          <a:xfrm>
            <a:off x="6368454" y="1086842"/>
            <a:ext cx="3747841" cy="3744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ng"/>
          <p:cNvPicPr/>
          <p:nvPr/>
        </p:nvPicPr>
        <p:blipFill>
          <a:blip r:embed="rId4">
            <a:extLst/>
          </a:blip>
          <a:srcRect l="0" t="45" r="0" b="45"/>
          <a:stretch>
            <a:fillRect/>
          </a:stretch>
        </p:blipFill>
        <p:spPr>
          <a:xfrm>
            <a:off x="2507654" y="4922242"/>
            <a:ext cx="3747841" cy="3744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png"/>
          <p:cNvPicPr/>
          <p:nvPr/>
        </p:nvPicPr>
        <p:blipFill>
          <a:blip r:embed="rId5">
            <a:extLst/>
          </a:blip>
          <a:srcRect l="61" t="0" r="61" b="0"/>
          <a:stretch>
            <a:fillRect/>
          </a:stretch>
        </p:blipFill>
        <p:spPr>
          <a:xfrm>
            <a:off x="2507654" y="1086842"/>
            <a:ext cx="3747841" cy="374441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2500709" y="1079500"/>
            <a:ext cx="3747691" cy="3759200"/>
          </a:xfrm>
          <a:prstGeom prst="rect">
            <a:avLst/>
          </a:prstGeom>
          <a:solidFill>
            <a:srgbClr val="B36AE2">
              <a:alpha val="4996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6368454" y="1079500"/>
            <a:ext cx="3747692" cy="3759200"/>
          </a:xfrm>
          <a:prstGeom prst="rect">
            <a:avLst/>
          </a:prstGeom>
          <a:solidFill>
            <a:srgbClr val="B36AE2">
              <a:alpha val="4996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2507654" y="4914900"/>
            <a:ext cx="3747692" cy="3759200"/>
          </a:xfrm>
          <a:prstGeom prst="rect">
            <a:avLst/>
          </a:prstGeom>
          <a:solidFill>
            <a:srgbClr val="B36AE2">
              <a:alpha val="4996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6368454" y="4914900"/>
            <a:ext cx="3747692" cy="3759200"/>
          </a:xfrm>
          <a:prstGeom prst="rect">
            <a:avLst/>
          </a:prstGeom>
          <a:solidFill>
            <a:srgbClr val="B36AE2">
              <a:alpha val="49961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6600101" y="3704768"/>
            <a:ext cx="1633398" cy="8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i="1" sz="16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Design/Content</a:t>
            </a:r>
            <a:endParaRPr b="1" i="1" sz="16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Penny Wang</a:t>
            </a:r>
            <a:endParaRPr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1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Medill MSJ ‘15</a:t>
            </a:r>
          </a:p>
        </p:txBody>
      </p:sp>
      <p:sp>
        <p:nvSpPr>
          <p:cNvPr id="44" name="Shape 44"/>
          <p:cNvSpPr/>
          <p:nvPr/>
        </p:nvSpPr>
        <p:spPr>
          <a:xfrm>
            <a:off x="2696084" y="3704768"/>
            <a:ext cx="2163141" cy="8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i="1" sz="16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Project Manager</a:t>
            </a:r>
            <a:endParaRPr b="1" i="1" sz="16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Ignacio Naveiras</a:t>
            </a:r>
            <a:endParaRPr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1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Kellogg MBA ‘15</a:t>
            </a:r>
          </a:p>
        </p:txBody>
      </p:sp>
      <p:sp>
        <p:nvSpPr>
          <p:cNvPr id="45" name="Shape 45"/>
          <p:cNvSpPr/>
          <p:nvPr/>
        </p:nvSpPr>
        <p:spPr>
          <a:xfrm>
            <a:off x="2772308" y="7438568"/>
            <a:ext cx="1491184" cy="8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i="1" sz="16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Dev</a:t>
            </a:r>
            <a:endParaRPr b="1" i="1" sz="16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Edward Hu</a:t>
            </a:r>
            <a:endParaRPr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1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McCormick ‘16</a:t>
            </a:r>
          </a:p>
        </p:txBody>
      </p:sp>
      <p:sp>
        <p:nvSpPr>
          <p:cNvPr id="46" name="Shape 46"/>
          <p:cNvSpPr/>
          <p:nvPr/>
        </p:nvSpPr>
        <p:spPr>
          <a:xfrm>
            <a:off x="6653885" y="7438568"/>
            <a:ext cx="1525830" cy="8962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i="1" sz="16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Dev</a:t>
            </a:r>
            <a:endParaRPr b="1" i="1" sz="16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2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Kevin Chen</a:t>
            </a:r>
            <a:endParaRPr sz="2200">
              <a:solidFill>
                <a:srgbClr val="DCDEE0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 algn="l">
              <a:defRPr sz="1800"/>
            </a:pPr>
            <a:r>
              <a:rPr sz="1200">
                <a:solidFill>
                  <a:srgbClr val="DCDEE0"/>
                </a:solidFill>
                <a:latin typeface="+mn-lt"/>
                <a:ea typeface="+mn-ea"/>
                <a:cs typeface="+mn-cs"/>
                <a:sym typeface="PT Sans"/>
              </a:rPr>
              <a:t>McCormick ‘16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nodeType="after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nodeType="after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nodeType="afterEffect" presetClass="entr" presetSubtype="0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nodeType="afterEffect" presetClass="entr" presetSubtype="0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nodeType="afterEffect" presetClass="entr" presetSubtype="0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" grpId="4"/>
      <p:bldP build="whole" bldLvl="1" animBg="1" rev="0" advAuto="0" spid="42" grpId="7"/>
      <p:bldP build="whole" bldLvl="1" animBg="1" rev="0" advAuto="0" spid="45" grpId="6"/>
      <p:bldP build="whole" bldLvl="1" animBg="1" rev="0" advAuto="0" spid="41" grpId="5"/>
      <p:bldP build="whole" bldLvl="1" animBg="1" rev="0" advAuto="0" spid="39" grpId="1"/>
      <p:bldP build="whole" bldLvl="1" animBg="1" rev="0" advAuto="0" spid="46" grpId="8"/>
      <p:bldP build="whole" bldLvl="1" animBg="1" rev="0" advAuto="0" spid="40" grpId="3"/>
      <p:bldP build="whole" bldLvl="1" animBg="1" rev="0" advAuto="0" spid="44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7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00">
                <a:solidFill>
                  <a:srgbClr val="3B1F4E"/>
                </a:solidFill>
              </a:rPr>
              <a:t>Appendix 1: Customer Acquisition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0" name="Shape 180"/>
          <p:cNvSpPr/>
          <p:nvPr/>
        </p:nvSpPr>
        <p:spPr>
          <a:xfrm>
            <a:off x="789813" y="7152649"/>
            <a:ext cx="11425175" cy="429496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/>
          <p:nvPr/>
        </p:nvSpPr>
        <p:spPr>
          <a:xfrm>
            <a:off x="789813" y="6684367"/>
            <a:ext cx="11425175" cy="429496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789813" y="6216085"/>
            <a:ext cx="11425175" cy="429496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789813" y="5757267"/>
            <a:ext cx="11425175" cy="429496"/>
          </a:xfrm>
          <a:prstGeom prst="rect">
            <a:avLst/>
          </a:prstGeom>
          <a:solidFill>
            <a:srgbClr val="5F327C">
              <a:alpha val="6499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8" name="Group 188"/>
          <p:cNvGrpSpPr/>
          <p:nvPr/>
        </p:nvGrpSpPr>
        <p:grpSpPr>
          <a:xfrm>
            <a:off x="2529989" y="3403500"/>
            <a:ext cx="9228761" cy="2104600"/>
            <a:chOff x="0" y="0"/>
            <a:chExt cx="9228759" cy="2104598"/>
          </a:xfrm>
        </p:grpSpPr>
        <p:sp>
          <p:nvSpPr>
            <p:cNvPr id="184" name="Shape 184"/>
            <p:cNvSpPr/>
            <p:nvPr/>
          </p:nvSpPr>
          <p:spPr>
            <a:xfrm>
              <a:off x="2374720" y="0"/>
              <a:ext cx="2104600" cy="210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A1F4C">
                <a:alpha val="6499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7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700">
                  <a:solidFill>
                    <a:srgbClr val="FFFFFF"/>
                  </a:solidFill>
                </a:rPr>
                <a:t>Social Media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0" y="0"/>
              <a:ext cx="2104599" cy="210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A1F4C">
                <a:alpha val="6499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Personal Network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4749440" y="0"/>
              <a:ext cx="2104600" cy="210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A1F4C">
                <a:alpha val="6499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Online Publishing Platforms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7124161" y="0"/>
              <a:ext cx="2104599" cy="210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A1F4C">
                <a:alpha val="64999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b="1" i="1"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PT Sans"/>
                </a:defRPr>
              </a:lvl1pPr>
            </a:lstStyle>
            <a:p>
              <a:pPr lvl="0">
                <a:defRPr b="0" i="0" sz="1800">
                  <a:solidFill>
                    <a:srgbClr val="000000"/>
                  </a:solidFill>
                </a:defRPr>
              </a:pPr>
              <a:r>
                <a:rPr b="1" i="1" sz="2400">
                  <a:solidFill>
                    <a:srgbClr val="FFFFFF"/>
                  </a:solidFill>
                </a:rPr>
                <a:t>ProductHunt/Bloggers</a:t>
              </a:r>
            </a:p>
          </p:txBody>
        </p:sp>
      </p:grpSp>
      <p:sp>
        <p:nvSpPr>
          <p:cNvPr id="189" name="Shape 189"/>
          <p:cNvSpPr/>
          <p:nvPr/>
        </p:nvSpPr>
        <p:spPr>
          <a:xfrm>
            <a:off x="1088555" y="5718825"/>
            <a:ext cx="1135787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r">
              <a:defRPr sz="1800"/>
            </a:pPr>
            <a:r>
              <a:rPr baseline="36363" sz="2200">
                <a:solidFill>
                  <a:srgbClr val="DCDEE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cost</a:t>
            </a:r>
            <a:endParaRPr baseline="36363" sz="2200">
              <a:solidFill>
                <a:srgbClr val="DCDEE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algn="r">
              <a:defRPr sz="1800"/>
            </a:pPr>
            <a:r>
              <a:rPr baseline="36363" sz="2200">
                <a:solidFill>
                  <a:srgbClr val="DCDEE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feasibility</a:t>
            </a:r>
            <a:endParaRPr baseline="36363" sz="2200">
              <a:solidFill>
                <a:srgbClr val="DCDEE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algn="r">
              <a:defRPr sz="1800"/>
            </a:pPr>
            <a:r>
              <a:rPr baseline="36363" sz="2200">
                <a:solidFill>
                  <a:srgbClr val="DCDEE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scalability</a:t>
            </a:r>
            <a:endParaRPr baseline="36363" sz="2200">
              <a:solidFill>
                <a:srgbClr val="DCDEE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lvl="0" algn="r">
              <a:defRPr sz="1800"/>
            </a:pPr>
            <a:r>
              <a:rPr baseline="36363" sz="2200">
                <a:solidFill>
                  <a:srgbClr val="DCDEE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progress</a:t>
            </a:r>
          </a:p>
        </p:txBody>
      </p:sp>
      <p:sp>
        <p:nvSpPr>
          <p:cNvPr id="190" name="Shape 190"/>
          <p:cNvSpPr/>
          <p:nvPr/>
        </p:nvSpPr>
        <p:spPr>
          <a:xfrm>
            <a:off x="2620621" y="5718825"/>
            <a:ext cx="1910843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$0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very feasible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not scalable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="1"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27</a:t>
            </a: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 active users</a:t>
            </a:r>
          </a:p>
        </p:txBody>
      </p:sp>
      <p:sp>
        <p:nvSpPr>
          <p:cNvPr id="191" name="Shape 191"/>
          <p:cNvSpPr/>
          <p:nvPr/>
        </p:nvSpPr>
        <p:spPr>
          <a:xfrm>
            <a:off x="4773525" y="5732563"/>
            <a:ext cx="2380235" cy="19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CPC $3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feasible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2x to 10x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="1"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5k</a:t>
            </a: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 impressions/mo</a:t>
            </a:r>
          </a:p>
        </p:txBody>
      </p:sp>
      <p:sp>
        <p:nvSpPr>
          <p:cNvPr id="192" name="Shape 192"/>
          <p:cNvSpPr/>
          <p:nvPr/>
        </p:nvSpPr>
        <p:spPr>
          <a:xfrm>
            <a:off x="7790054" y="5725694"/>
            <a:ext cx="1122376" cy="1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$0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feasible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="1"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2</a:t>
            </a: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 posts</a:t>
            </a:r>
          </a:p>
        </p:txBody>
      </p:sp>
      <p:sp>
        <p:nvSpPr>
          <p:cNvPr id="193" name="Shape 193"/>
          <p:cNvSpPr/>
          <p:nvPr/>
        </p:nvSpPr>
        <p:spPr>
          <a:xfrm>
            <a:off x="9640368" y="5739432"/>
            <a:ext cx="2196949" cy="1947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$0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less feasible</a:t>
            </a: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endParaRPr baseline="36363" sz="2200">
              <a:solidFill>
                <a:srgbClr val="FFFFFF"/>
              </a:solidFill>
              <a:latin typeface="+mn-lt"/>
              <a:ea typeface="+mn-ea"/>
              <a:cs typeface="+mn-cs"/>
              <a:sym typeface="PT Sans"/>
            </a:endParaRPr>
          </a:p>
          <a:p>
            <a:pPr lvl="0">
              <a:defRPr sz="1800"/>
            </a:pPr>
            <a:r>
              <a:rPr b="1"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1</a:t>
            </a:r>
            <a:r>
              <a:rPr baseline="36363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rPr>
              <a:t> guest blog post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2395717" y="13462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>
            <p:ph type="title"/>
          </p:nvPr>
        </p:nvSpPr>
        <p:spPr>
          <a:xfrm>
            <a:off x="952500" y="901700"/>
            <a:ext cx="11099800" cy="2159000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Target Segment</a:t>
            </a:r>
          </a:p>
        </p:txBody>
      </p:sp>
      <p:pic>
        <p:nvPicPr>
          <p:cNvPr id="197" name="tile-10-small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623" y="3559175"/>
            <a:ext cx="11325554" cy="707570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1300274" y="3975100"/>
            <a:ext cx="10404252" cy="6218456"/>
          </a:xfrm>
          <a:prstGeom prst="roundRect">
            <a:avLst>
              <a:gd name="adj" fmla="val 5059"/>
            </a:avLst>
          </a:prstGeom>
          <a:solidFill>
            <a:srgbClr val="773F9B">
              <a:alpha val="60467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312513" y="4601020"/>
            <a:ext cx="4477513" cy="5515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solidFill>
                  <a:srgbClr val="FFFFFF"/>
                </a:solidFill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FFFFFF"/>
                </a:solidFill>
              </a:rPr>
              <a:t>young professional women</a:t>
            </a:r>
          </a:p>
        </p:txBody>
      </p:sp>
      <p:pic>
        <p:nvPicPr>
          <p:cNvPr id="200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1912" y="6706402"/>
            <a:ext cx="1788987" cy="250187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82365"/>
            <a:ext cx="13004800" cy="7934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asted-image.png"/>
          <p:cNvPicPr/>
          <p:nvPr/>
        </p:nvPicPr>
        <p:blipFill>
          <a:blip r:embed="rId2">
            <a:extLst/>
          </a:blip>
          <a:srcRect l="7" t="0" r="7" b="0"/>
          <a:stretch>
            <a:fillRect/>
          </a:stretch>
        </p:blipFill>
        <p:spPr>
          <a:xfrm>
            <a:off x="1099343" y="-12701"/>
            <a:ext cx="10806277" cy="80726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hape 51"/>
          <p:cNvSpPr/>
          <p:nvPr>
            <p:ph type="title"/>
          </p:nvPr>
        </p:nvSpPr>
        <p:spPr>
          <a:xfrm>
            <a:off x="2625738" y="8120409"/>
            <a:ext cx="9307910" cy="1335932"/>
          </a:xfrm>
          <a:prstGeom prst="rect">
            <a:avLst/>
          </a:prstGeom>
        </p:spPr>
        <p:txBody>
          <a:bodyPr/>
          <a:lstStyle>
            <a:lvl1pPr algn="r" defTabSz="473201">
              <a:defRPr sz="3807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807">
                <a:solidFill>
                  <a:srgbClr val="3B1F4E"/>
                </a:solidFill>
              </a:rPr>
              <a:t>Online Shopping vs. Cereal Shopping</a:t>
            </a:r>
            <a:endParaRPr b="1" sz="3807">
              <a:solidFill>
                <a:srgbClr val="3B1F4E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2654877" y="2692400"/>
            <a:ext cx="9961698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What is Breadcrumbs/</a:t>
            </a:r>
          </a:p>
        </p:txBody>
      </p:sp>
      <p:sp>
        <p:nvSpPr>
          <p:cNvPr id="55" name="Shape 55"/>
          <p:cNvSpPr/>
          <p:nvPr>
            <p:ph type="body" idx="1"/>
          </p:nvPr>
        </p:nvSpPr>
        <p:spPr>
          <a:xfrm>
            <a:off x="3488580" y="2743200"/>
            <a:ext cx="8506521" cy="12700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300"/>
            </a:lvl1pPr>
          </a:lstStyle>
          <a:p>
            <a:pPr lvl="0">
              <a:defRPr sz="1800"/>
            </a:pPr>
            <a:r>
              <a:rPr sz="3300"/>
              <a:t>breadcrumbs is a chrome extension that helps you organize your online shopping research</a:t>
            </a:r>
          </a:p>
        </p:txBody>
      </p:sp>
      <p:pic>
        <p:nvPicPr>
          <p:cNvPr id="56" name="321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963" y="1987363"/>
            <a:ext cx="2400674" cy="2400674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9269449" y="9195155"/>
            <a:ext cx="1387552" cy="331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1600"/>
              <a:t>sample dashboard</a:t>
            </a:r>
          </a:p>
        </p:txBody>
      </p:sp>
      <p:grpSp>
        <p:nvGrpSpPr>
          <p:cNvPr id="60" name="Group 60"/>
          <p:cNvGrpSpPr/>
          <p:nvPr/>
        </p:nvGrpSpPr>
        <p:grpSpPr>
          <a:xfrm>
            <a:off x="2590054" y="4498304"/>
            <a:ext cx="8104092" cy="4712878"/>
            <a:chOff x="0" y="0"/>
            <a:chExt cx="8104090" cy="4712877"/>
          </a:xfrm>
        </p:grpSpPr>
        <p:pic>
          <p:nvPicPr>
            <p:cNvPr id="58" name="dash-1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104091" cy="471287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59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3324" y="407785"/>
              <a:ext cx="7823201" cy="4192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2395717" y="8890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Features</a:t>
            </a:r>
          </a:p>
        </p:txBody>
      </p:sp>
      <p:sp>
        <p:nvSpPr>
          <p:cNvPr id="64" name="Shape 64"/>
          <p:cNvSpPr/>
          <p:nvPr/>
        </p:nvSpPr>
        <p:spPr>
          <a:xfrm>
            <a:off x="1514725" y="3831441"/>
            <a:ext cx="4206551" cy="2320283"/>
          </a:xfrm>
          <a:prstGeom prst="roundRect">
            <a:avLst>
              <a:gd name="adj" fmla="val 12521"/>
            </a:avLst>
          </a:prstGeom>
          <a:solidFill>
            <a:srgbClr val="DCDEE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Once installed, the extension logs every product viewed without any effort from the user’s end.</a:t>
            </a:r>
          </a:p>
        </p:txBody>
      </p:sp>
      <p:sp>
        <p:nvSpPr>
          <p:cNvPr id="65" name="Shape 65"/>
          <p:cNvSpPr/>
          <p:nvPr/>
        </p:nvSpPr>
        <p:spPr>
          <a:xfrm>
            <a:off x="1514725" y="3068475"/>
            <a:ext cx="4206551" cy="609237"/>
          </a:xfrm>
          <a:prstGeom prst="roundRect">
            <a:avLst>
              <a:gd name="adj" fmla="val 37786"/>
            </a:avLst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breadcrumbs remembers</a:t>
            </a:r>
          </a:p>
        </p:txBody>
      </p:sp>
      <p:pic>
        <p:nvPicPr>
          <p:cNvPr id="66" name="4.png"/>
          <p:cNvPicPr/>
          <p:nvPr/>
        </p:nvPicPr>
        <p:blipFill>
          <a:blip r:embed="rId2">
            <a:extLst/>
          </a:blip>
          <a:srcRect l="1028" t="0" r="5252" b="4936"/>
          <a:stretch>
            <a:fillRect/>
          </a:stretch>
        </p:blipFill>
        <p:spPr>
          <a:xfrm>
            <a:off x="6983575" y="3119555"/>
            <a:ext cx="4311268" cy="396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2395717" y="8890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Features</a:t>
            </a:r>
          </a:p>
        </p:txBody>
      </p:sp>
      <p:pic>
        <p:nvPicPr>
          <p:cNvPr id="70" name="1280-3.png"/>
          <p:cNvPicPr/>
          <p:nvPr/>
        </p:nvPicPr>
        <p:blipFill>
          <a:blip r:embed="rId2">
            <a:extLst/>
          </a:blip>
          <a:srcRect l="12628" t="10448" r="15218" b="4885"/>
          <a:stretch>
            <a:fillRect/>
          </a:stretch>
        </p:blipFill>
        <p:spPr>
          <a:xfrm>
            <a:off x="6826962" y="3091575"/>
            <a:ext cx="4305301" cy="3157428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hape 71"/>
          <p:cNvSpPr/>
          <p:nvPr/>
        </p:nvSpPr>
        <p:spPr>
          <a:xfrm>
            <a:off x="1872537" y="3958441"/>
            <a:ext cx="4206551" cy="2320283"/>
          </a:xfrm>
          <a:prstGeom prst="roundRect">
            <a:avLst>
              <a:gd name="adj" fmla="val 12521"/>
            </a:avLst>
          </a:prstGeom>
          <a:solidFill>
            <a:srgbClr val="DCDEE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The dashboard displays products by chronology and type of product. </a:t>
            </a:r>
          </a:p>
        </p:txBody>
      </p:sp>
      <p:sp>
        <p:nvSpPr>
          <p:cNvPr id="72" name="Shape 72"/>
          <p:cNvSpPr/>
          <p:nvPr/>
        </p:nvSpPr>
        <p:spPr>
          <a:xfrm>
            <a:off x="1872537" y="3195475"/>
            <a:ext cx="4206551" cy="609237"/>
          </a:xfrm>
          <a:prstGeom prst="roundRect">
            <a:avLst>
              <a:gd name="adj" fmla="val 37786"/>
            </a:avLst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sorted dashboard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2395717" y="8890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Features</a:t>
            </a:r>
          </a:p>
        </p:txBody>
      </p:sp>
      <p:pic>
        <p:nvPicPr>
          <p:cNvPr id="76" name="1280-4.png"/>
          <p:cNvPicPr/>
          <p:nvPr/>
        </p:nvPicPr>
        <p:blipFill>
          <a:blip r:embed="rId2">
            <a:extLst/>
          </a:blip>
          <a:srcRect l="3790" t="10833" r="39649" b="4601"/>
          <a:stretch>
            <a:fillRect/>
          </a:stretch>
        </p:blipFill>
        <p:spPr>
          <a:xfrm>
            <a:off x="6753846" y="3018121"/>
            <a:ext cx="5181272" cy="4841626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1514725" y="3831441"/>
            <a:ext cx="4206551" cy="2320283"/>
          </a:xfrm>
          <a:prstGeom prst="roundRect">
            <a:avLst>
              <a:gd name="adj" fmla="val 12521"/>
            </a:avLst>
          </a:prstGeom>
          <a:solidFill>
            <a:srgbClr val="DCDEE0">
              <a:alpha val="8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To locate the exact item, a user can simply narrow a category down using different filter and search functions. </a:t>
            </a:r>
          </a:p>
        </p:txBody>
      </p:sp>
      <p:sp>
        <p:nvSpPr>
          <p:cNvPr id="78" name="Shape 78"/>
          <p:cNvSpPr/>
          <p:nvPr/>
        </p:nvSpPr>
        <p:spPr>
          <a:xfrm>
            <a:off x="1514725" y="3068475"/>
            <a:ext cx="4206551" cy="609237"/>
          </a:xfrm>
          <a:prstGeom prst="roundRect">
            <a:avLst>
              <a:gd name="adj" fmla="val 37786"/>
            </a:avLst>
          </a:prstGeom>
          <a:solidFill>
            <a:srgbClr val="DCDEE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6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pPr lvl="0">
              <a:defRPr sz="1800"/>
            </a:pPr>
            <a:r>
              <a:rPr sz="2600"/>
              <a:t>filters &amp; search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395717" y="889000"/>
            <a:ext cx="8213366" cy="1270000"/>
          </a:xfrm>
          <a:prstGeom prst="roundRect">
            <a:avLst>
              <a:gd name="adj" fmla="val 50000"/>
            </a:avLst>
          </a:prstGeom>
          <a:solidFill>
            <a:srgbClr val="DCDEE0">
              <a:alpha val="61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700">
                <a:solidFill>
                  <a:srgbClr val="3B1F4E"/>
                </a:solidFill>
              </a:rPr>
              <a:t>Supported sites</a:t>
            </a:r>
          </a:p>
        </p:txBody>
      </p:sp>
      <p:pic>
        <p:nvPicPr>
          <p:cNvPr id="82" name="bloomingdales_bi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058" y="4444857"/>
            <a:ext cx="4052353" cy="123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macys_bi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43458" y="3038309"/>
            <a:ext cx="4052353" cy="12396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86" name="Group 86"/>
          <p:cNvGrpSpPr/>
          <p:nvPr/>
        </p:nvGrpSpPr>
        <p:grpSpPr>
          <a:xfrm>
            <a:off x="4477214" y="5846449"/>
            <a:ext cx="4051301" cy="1244601"/>
            <a:chOff x="0" y="0"/>
            <a:chExt cx="4051300" cy="1244600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4051300" cy="12446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85" name="nike_big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30741" y="370233"/>
              <a:ext cx="1598557" cy="564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87" name="nordstrom_big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6258" y="4444760"/>
            <a:ext cx="4052353" cy="123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3206.png"/>
          <p:cNvPicPr/>
          <p:nvPr/>
        </p:nvPicPr>
        <p:blipFill>
          <a:blip r:embed="rId6">
            <a:extLst/>
          </a:blip>
          <a:srcRect l="25831" t="29671" r="25831" b="32029"/>
          <a:stretch>
            <a:fillRect/>
          </a:stretch>
        </p:blipFill>
        <p:spPr>
          <a:xfrm>
            <a:off x="208989" y="2992831"/>
            <a:ext cx="4052353" cy="12871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1" name="Group 91"/>
          <p:cNvGrpSpPr/>
          <p:nvPr/>
        </p:nvGrpSpPr>
        <p:grpSpPr>
          <a:xfrm>
            <a:off x="4476784" y="2971176"/>
            <a:ext cx="4051301" cy="1373911"/>
            <a:chOff x="0" y="0"/>
            <a:chExt cx="4051300" cy="1373909"/>
          </a:xfrm>
        </p:grpSpPr>
        <p:sp>
          <p:nvSpPr>
            <p:cNvPr id="89" name="Shape 89"/>
            <p:cNvSpPr/>
            <p:nvPr/>
          </p:nvSpPr>
          <p:spPr>
            <a:xfrm>
              <a:off x="0" y="64654"/>
              <a:ext cx="4051300" cy="1244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90" name="3207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48733" y="0"/>
              <a:ext cx="3153834" cy="13739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2" name="Shape 92"/>
          <p:cNvSpPr/>
          <p:nvPr/>
        </p:nvSpPr>
        <p:spPr>
          <a:xfrm>
            <a:off x="4742160" y="7523284"/>
            <a:ext cx="3521076" cy="527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2900">
                <a:latin typeface="+mn-lt"/>
                <a:ea typeface="+mn-ea"/>
                <a:cs typeface="+mn-cs"/>
                <a:sym typeface="PT Sans"/>
              </a:defRPr>
            </a:lvl1pPr>
          </a:lstStyle>
          <a:p>
            <a:pPr lvl="0">
              <a:defRPr i="0" sz="1800"/>
            </a:pPr>
            <a:r>
              <a:rPr i="1" sz="2900"/>
              <a:t>…and more on the way</a:t>
            </a:r>
          </a:p>
        </p:txBody>
      </p:sp>
      <p:pic>
        <p:nvPicPr>
          <p:cNvPr id="93" name="express_big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08499" y="5848927"/>
            <a:ext cx="4053471" cy="123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ruvilla_big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744807" y="5848927"/>
            <a:ext cx="4053471" cy="1239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uniqlo_big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744317" y="4443570"/>
            <a:ext cx="4053471" cy="1239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T Sans"/>
        <a:ea typeface="PT Sans"/>
        <a:cs typeface="PT Sans"/>
      </a:majorFont>
      <a:minorFont>
        <a:latin typeface="PT Sans"/>
        <a:ea typeface="PT Sans"/>
        <a:cs typeface="PT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PT Sans"/>
        <a:ea typeface="PT Sans"/>
        <a:cs typeface="PT Sans"/>
      </a:majorFont>
      <a:minorFont>
        <a:latin typeface="PT Sans"/>
        <a:ea typeface="PT Sans"/>
        <a:cs typeface="PT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